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Chewy"/>
      <p:regular r:id="rId31"/>
    </p:embeddedFont>
    <p:embeddedFont>
      <p:font typeface="Oswald"/>
      <p:regular r:id="rId32"/>
      <p:bold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hewy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Oswald-bold.fntdata"/><Relationship Id="rId10" Type="http://schemas.openxmlformats.org/officeDocument/2006/relationships/slide" Target="slides/slide6.xml"/><Relationship Id="rId32" Type="http://schemas.openxmlformats.org/officeDocument/2006/relationships/font" Target="fonts/Oswald-regular.fntdata"/><Relationship Id="rId13" Type="http://schemas.openxmlformats.org/officeDocument/2006/relationships/slide" Target="slides/slide9.xml"/><Relationship Id="rId35" Type="http://schemas.openxmlformats.org/officeDocument/2006/relationships/font" Target="fonts/OpenSans-bold.fntdata"/><Relationship Id="rId12" Type="http://schemas.openxmlformats.org/officeDocument/2006/relationships/slide" Target="slides/slide8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7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youtube.com/v/uTmQbfBZGW4" TargetMode="External"/><Relationship Id="rId4" Type="http://schemas.openxmlformats.org/officeDocument/2006/relationships/image" Target="../media/image11.jp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youtube.com/v/hno7NqJEtVg" TargetMode="External"/><Relationship Id="rId4" Type="http://schemas.openxmlformats.org/officeDocument/2006/relationships/image" Target="../media/image16.jp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youtube.com/v/juxFpi4DJto" TargetMode="External"/><Relationship Id="rId4" Type="http://schemas.openxmlformats.org/officeDocument/2006/relationships/image" Target="../media/image24.jp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youtube.com/v/g3eAv4PcLNk" TargetMode="External"/><Relationship Id="rId4" Type="http://schemas.openxmlformats.org/officeDocument/2006/relationships/image" Target="../media/image18.jp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youtube.com/v/BPqFtMqRrVs" TargetMode="External"/><Relationship Id="rId4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Relationship Id="rId5" Type="http://schemas.openxmlformats.org/officeDocument/2006/relationships/image" Target="../media/image21.png"/><Relationship Id="rId6" Type="http://schemas.openxmlformats.org/officeDocument/2006/relationships/image" Target="../media/image34.png"/><Relationship Id="rId7" Type="http://schemas.openxmlformats.org/officeDocument/2006/relationships/image" Target="../media/image4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youtube.com/v/_NrNARuYb6E" TargetMode="External"/><Relationship Id="rId4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youtube.com/v/hLJ8LMbxJqw" TargetMode="External"/><Relationship Id="rId4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youtube.com/v/uJ5hvyx5-rc" TargetMode="External"/><Relationship Id="rId4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youtube.com/v/bOqCJR4FQmo" TargetMode="External"/><Relationship Id="rId4" Type="http://schemas.openxmlformats.org/officeDocument/2006/relationships/image" Target="../media/image27.jpg"/><Relationship Id="rId5" Type="http://schemas.openxmlformats.org/officeDocument/2006/relationships/hyperlink" Target="http://youtube.com/v/Auzp2csY-vQ" TargetMode="External"/><Relationship Id="rId6" Type="http://schemas.openxmlformats.org/officeDocument/2006/relationships/image" Target="../media/image29.jpg"/><Relationship Id="rId7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youtube.com/v/NNjbKwnCMhI" TargetMode="External"/><Relationship Id="rId4" Type="http://schemas.openxmlformats.org/officeDocument/2006/relationships/image" Target="../media/image33.jpg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youtube.com/v/Q_CSfmcR1FA" TargetMode="External"/><Relationship Id="rId4" Type="http://schemas.openxmlformats.org/officeDocument/2006/relationships/image" Target="../media/image35.jpg"/><Relationship Id="rId10" Type="http://schemas.openxmlformats.org/officeDocument/2006/relationships/image" Target="../media/image37.png"/><Relationship Id="rId9" Type="http://schemas.openxmlformats.org/officeDocument/2006/relationships/image" Target="../media/image36.png"/><Relationship Id="rId5" Type="http://schemas.openxmlformats.org/officeDocument/2006/relationships/image" Target="../media/image32.png"/><Relationship Id="rId6" Type="http://schemas.openxmlformats.org/officeDocument/2006/relationships/image" Target="../media/image39.png"/><Relationship Id="rId7" Type="http://schemas.openxmlformats.org/officeDocument/2006/relationships/image" Target="../media/image45.png"/><Relationship Id="rId8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hyperlink" Target="http://youtube.com/v/tRWv2Y9lT3U" TargetMode="External"/><Relationship Id="rId6" Type="http://schemas.openxmlformats.org/officeDocument/2006/relationships/image" Target="../media/image3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8.png"/><Relationship Id="rId4" Type="http://schemas.openxmlformats.org/officeDocument/2006/relationships/image" Target="../media/image10.jpg"/><Relationship Id="rId5" Type="http://schemas.openxmlformats.org/officeDocument/2006/relationships/image" Target="../media/image0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3300">
                <a:solidFill>
                  <a:srgbClr val="666666"/>
                </a:solidFill>
                <a:latin typeface="Chewy"/>
                <a:ea typeface="Chewy"/>
                <a:cs typeface="Chewy"/>
                <a:sym typeface="Chewy"/>
              </a:rPr>
              <a:t>Bubble</a:t>
            </a:r>
          </a:p>
        </p:txBody>
      </p:sp>
      <p:pic>
        <p:nvPicPr>
          <p:cNvPr id="55" name="Shape 55"/>
          <p:cNvPicPr preferRelativeResize="0"/>
          <p:nvPr/>
        </p:nvPicPr>
        <p:blipFill rotWithShape="1">
          <a:blip r:embed="rId3">
            <a:alphaModFix/>
          </a:blip>
          <a:srcRect b="40216" l="28303" r="23180" t="0"/>
          <a:stretch/>
        </p:blipFill>
        <p:spPr>
          <a:xfrm rot="1585247">
            <a:off x="7130595" y="1950441"/>
            <a:ext cx="1342984" cy="124261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3842850"/>
            <a:ext cx="8520600" cy="48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eam 4 (Hun-Min Park, Sang-Gyun An, JongMin Jin)</a:t>
            </a:r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3">
            <a:alphaModFix/>
          </a:blip>
          <a:srcRect b="40216" l="28303" r="23180" t="0"/>
          <a:stretch/>
        </p:blipFill>
        <p:spPr>
          <a:xfrm flipH="1" rot="-1585247">
            <a:off x="670420" y="1950441"/>
            <a:ext cx="1342984" cy="124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Detailed map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4259400" cy="254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Make the map more realistic!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Add ‘sea’ on the specific height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Apply Texture mapping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Blinn-phong shading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Haze effect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b="1" lang="en" sz="1600"/>
              <a:t>Alpha blending</a:t>
            </a:r>
          </a:p>
        </p:txBody>
      </p:sp>
      <p:pic>
        <p:nvPicPr>
          <p:cNvPr descr="7.PNG"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799" y="188125"/>
            <a:ext cx="2547725" cy="47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886400" y="3697375"/>
            <a:ext cx="3882900" cy="114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…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GLES20.glEnable(GLES20.GL_BLEND);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GLES20.glBlendFunc(GL_SRC_ALPHA, …);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mSea.draw(...)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Detailed map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152475"/>
            <a:ext cx="4259400" cy="282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Challenges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Distortion of texture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Possible solutions</a:t>
            </a:r>
          </a:p>
          <a:p>
            <a: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Tri-planar texture mapping</a:t>
            </a:r>
          </a:p>
          <a:p>
            <a: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Use colorMap instead of texture</a:t>
            </a:r>
          </a:p>
          <a:p>
            <a: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etc.</a:t>
            </a:r>
          </a:p>
        </p:txBody>
      </p:sp>
      <p:pic>
        <p:nvPicPr>
          <p:cNvPr descr="8.PNG"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000" y="537950"/>
            <a:ext cx="1987125" cy="2424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.PNG"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848" y="2670553"/>
            <a:ext cx="2076450" cy="21010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Shape 161"/>
          <p:cNvCxnSpPr/>
          <p:nvPr/>
        </p:nvCxnSpPr>
        <p:spPr>
          <a:xfrm rot="10800000">
            <a:off x="5773325" y="3125875"/>
            <a:ext cx="851400" cy="90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Naturally deforming bubble</a:t>
            </a:r>
          </a:p>
        </p:txBody>
      </p:sp>
      <p:sp>
        <p:nvSpPr>
          <p:cNvPr descr="I created this video with the YouTube Video Editor (http://www.youtube.com/editor)" id="167" name="Shape 167" title="My Edited Video">
            <a:hlinkClick r:id="rId3"/>
          </p:cNvPr>
          <p:cNvSpPr/>
          <p:nvPr/>
        </p:nvSpPr>
        <p:spPr>
          <a:xfrm>
            <a:off x="4571100" y="171450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68" name="Shape 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4035" y="4481266"/>
            <a:ext cx="1079513" cy="337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6">
            <a:alphaModFix/>
          </a:blip>
          <a:srcRect b="30370" l="0" r="0" t="30370"/>
          <a:stretch/>
        </p:blipFill>
        <p:spPr>
          <a:xfrm>
            <a:off x="475850" y="4420824"/>
            <a:ext cx="1557216" cy="4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152475"/>
            <a:ext cx="42594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Spring force → acceleration → displacement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Spring-mass model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Tuned parameters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Number of vertices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Velocity damping ratio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Spring length of rest state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Hooke’s constant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Mass of vertex</a:t>
            </a: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7">
            <a:alphaModFix/>
          </a:blip>
          <a:srcRect b="13815" l="0" r="0" t="0"/>
          <a:stretch/>
        </p:blipFill>
        <p:spPr>
          <a:xfrm>
            <a:off x="5302925" y="621849"/>
            <a:ext cx="3314999" cy="105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Natural move of bubble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152475"/>
            <a:ext cx="42594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G</a:t>
            </a:r>
            <a:r>
              <a:rPr lang="en" sz="1600"/>
              <a:t>ravity → acceleration → displacement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Tuned parameter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Constant G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Velocity damping ratio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Mass of vertex</a:t>
            </a:r>
          </a:p>
        </p:txBody>
      </p:sp>
      <p:sp>
        <p:nvSpPr>
          <p:cNvPr id="178" name="Shape 178" title="Record 2016 11 17 09 06 26 77">
            <a:hlinkClick r:id="rId3"/>
          </p:cNvPr>
          <p:cNvSpPr/>
          <p:nvPr/>
        </p:nvSpPr>
        <p:spPr>
          <a:xfrm>
            <a:off x="4571100" y="171450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79" name="Shape 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4035" y="4481266"/>
            <a:ext cx="1079513" cy="337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Natural look of bubble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152475"/>
            <a:ext cx="42594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ct val="100000"/>
              <a:buFont typeface="Arial"/>
            </a:pPr>
            <a:r>
              <a:rPr lang="en" sz="1600"/>
              <a:t>Cube maps</a:t>
            </a: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ct val="100000"/>
              <a:buFont typeface="Arial"/>
            </a:pPr>
            <a:r>
              <a:rPr lang="en" sz="1600"/>
              <a:t>Alpha blending</a:t>
            </a:r>
          </a:p>
        </p:txBody>
      </p:sp>
      <p:sp>
        <p:nvSpPr>
          <p:cNvPr descr="I created this video with the YouTube Video Editor (http://www.youtube.com/editor)" id="186" name="Shape 186" title="My Edited Video">
            <a:hlinkClick r:id="rId3"/>
          </p:cNvPr>
          <p:cNvSpPr/>
          <p:nvPr/>
        </p:nvSpPr>
        <p:spPr>
          <a:xfrm>
            <a:off x="4571100" y="171450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87" name="Shape 187"/>
          <p:cNvPicPr preferRelativeResize="0"/>
          <p:nvPr/>
        </p:nvPicPr>
        <p:blipFill rotWithShape="1">
          <a:blip r:embed="rId5">
            <a:alphaModFix/>
          </a:blip>
          <a:srcRect b="0" l="0" r="0" t="-8038"/>
          <a:stretch/>
        </p:blipFill>
        <p:spPr>
          <a:xfrm>
            <a:off x="447350" y="2720350"/>
            <a:ext cx="3014300" cy="22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Natural control of bubble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311700" y="1152475"/>
            <a:ext cx="42594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B</a:t>
            </a:r>
            <a:r>
              <a:rPr lang="en" sz="1600"/>
              <a:t>lowing pressure → </a:t>
            </a:r>
            <a:br>
              <a:rPr lang="en" sz="1600"/>
            </a:br>
            <a:r>
              <a:rPr lang="en" sz="1600"/>
              <a:t>acceleration → displacement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Force direction: </a:t>
            </a:r>
            <a:br>
              <a:rPr lang="en" sz="1600"/>
            </a:br>
            <a:r>
              <a:rPr lang="en" sz="1600"/>
              <a:t>camera’s view vector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Camera following the bubble</a:t>
            </a:r>
          </a:p>
        </p:txBody>
      </p:sp>
      <p:sp>
        <p:nvSpPr>
          <p:cNvPr id="194" name="Shape 194" title="MAH03004">
            <a:hlinkClick r:id="rId3"/>
          </p:cNvPr>
          <p:cNvSpPr/>
          <p:nvPr/>
        </p:nvSpPr>
        <p:spPr>
          <a:xfrm>
            <a:off x="4180125" y="1421275"/>
            <a:ext cx="4962974" cy="3722225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95" name="Shape 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4035" y="4481266"/>
            <a:ext cx="1079513" cy="337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Zyro not working well with mic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311700" y="1152475"/>
            <a:ext cx="4754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ct val="100000"/>
              <a:buFont typeface="Arial"/>
            </a:pPr>
            <a:r>
              <a:rPr lang="en" sz="1600"/>
              <a:t>Only working without mic. Why?</a:t>
            </a:r>
          </a:p>
        </p:txBody>
      </p:sp>
      <p:sp>
        <p:nvSpPr>
          <p:cNvPr id="202" name="Shape 202" title="VID 20161117 092824">
            <a:hlinkClick r:id="rId3"/>
          </p:cNvPr>
          <p:cNvSpPr/>
          <p:nvPr/>
        </p:nvSpPr>
        <p:spPr>
          <a:xfrm>
            <a:off x="4572000" y="171450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Collision detection between bubble and map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152475"/>
            <a:ext cx="42594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(to be done)</a:t>
            </a:r>
          </a:p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Collision detection in vertex level</a:t>
            </a:r>
          </a:p>
        </p:txBody>
      </p:sp>
      <p:pic>
        <p:nvPicPr>
          <p:cNvPr descr="7.PNG" id="209" name="Shape 209"/>
          <p:cNvPicPr preferRelativeResize="0"/>
          <p:nvPr/>
        </p:nvPicPr>
        <p:blipFill rotWithShape="1">
          <a:blip r:embed="rId3">
            <a:alphaModFix/>
          </a:blip>
          <a:srcRect b="18670" l="10497" r="12597" t="21830"/>
          <a:stretch/>
        </p:blipFill>
        <p:spPr>
          <a:xfrm>
            <a:off x="5607700" y="1732375"/>
            <a:ext cx="1959424" cy="28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975" y="2263825"/>
            <a:ext cx="207645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Alpha version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Game logic</a:t>
            </a:r>
          </a:p>
          <a:p>
            <a:pPr indent="-2286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Level design</a:t>
            </a:r>
          </a:p>
          <a:p>
            <a:pPr indent="-2286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Different map</a:t>
            </a:r>
          </a:p>
          <a:p>
            <a:pPr indent="-2286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Obstacles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UI graphic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User study</a:t>
            </a:r>
          </a:p>
        </p:txBody>
      </p:sp>
      <p:sp>
        <p:nvSpPr>
          <p:cNvPr id="216" name="Shape 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Next Step</a:t>
            </a:r>
          </a:p>
        </p:txBody>
      </p:sp>
      <p:grpSp>
        <p:nvGrpSpPr>
          <p:cNvPr id="217" name="Shape 217"/>
          <p:cNvGrpSpPr/>
          <p:nvPr/>
        </p:nvGrpSpPr>
        <p:grpSpPr>
          <a:xfrm>
            <a:off x="6080224" y="1727135"/>
            <a:ext cx="3063427" cy="3416512"/>
            <a:chOff x="5277500" y="1228174"/>
            <a:chExt cx="3866499" cy="3915325"/>
          </a:xfrm>
        </p:grpSpPr>
        <p:pic>
          <p:nvPicPr>
            <p:cNvPr id="218" name="Shape 2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77499" y="3415100"/>
              <a:ext cx="3866499" cy="172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Shape 219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5746725" y="1228174"/>
              <a:ext cx="2638274" cy="28521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0" name="Shape 220"/>
          <p:cNvPicPr preferRelativeResize="0"/>
          <p:nvPr/>
        </p:nvPicPr>
        <p:blipFill rotWithShape="1">
          <a:blip r:embed="rId5">
            <a:alphaModFix/>
          </a:blip>
          <a:srcRect b="4085" l="0" r="0" t="0"/>
          <a:stretch/>
        </p:blipFill>
        <p:spPr>
          <a:xfrm>
            <a:off x="4125649" y="2585750"/>
            <a:ext cx="2217925" cy="222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100">
                <a:solidFill>
                  <a:srgbClr val="666666"/>
                </a:solidFill>
                <a:latin typeface="Chewy"/>
                <a:ea typeface="Chewy"/>
                <a:cs typeface="Chewy"/>
                <a:sym typeface="Chewy"/>
              </a:rPr>
              <a:t>Thank U</a:t>
            </a:r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3">
            <a:alphaModFix/>
          </a:blip>
          <a:srcRect b="40216" l="28303" r="23180" t="0"/>
          <a:stretch/>
        </p:blipFill>
        <p:spPr>
          <a:xfrm rot="1585247">
            <a:off x="7130595" y="1950441"/>
            <a:ext cx="1342984" cy="1242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b="40216" l="28303" r="23180" t="0"/>
          <a:stretch/>
        </p:blipFill>
        <p:spPr>
          <a:xfrm flipH="1" rot="-1585247">
            <a:off x="670420" y="1950441"/>
            <a:ext cx="1342984" cy="124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3">
            <a:alphaModFix/>
          </a:blip>
          <a:srcRect b="40216" l="28303" r="23180" t="0"/>
          <a:stretch/>
        </p:blipFill>
        <p:spPr>
          <a:xfrm rot="1585252">
            <a:off x="5707059" y="1944693"/>
            <a:ext cx="1987656" cy="1839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Shape 63"/>
          <p:cNvGrpSpPr/>
          <p:nvPr/>
        </p:nvGrpSpPr>
        <p:grpSpPr>
          <a:xfrm>
            <a:off x="3763205" y="577216"/>
            <a:ext cx="1617572" cy="3230097"/>
            <a:chOff x="3689202" y="744518"/>
            <a:chExt cx="1727990" cy="3450589"/>
          </a:xfrm>
        </p:grpSpPr>
        <p:grpSp>
          <p:nvGrpSpPr>
            <p:cNvPr id="64" name="Shape 64"/>
            <p:cNvGrpSpPr/>
            <p:nvPr/>
          </p:nvGrpSpPr>
          <p:grpSpPr>
            <a:xfrm>
              <a:off x="3689202" y="744518"/>
              <a:ext cx="1727990" cy="3450589"/>
              <a:chOff x="4838000" y="1257050"/>
              <a:chExt cx="1658499" cy="3311824"/>
            </a:xfrm>
          </p:grpSpPr>
          <p:pic>
            <p:nvPicPr>
              <p:cNvPr id="65" name="Shape 6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838000" y="1257050"/>
                <a:ext cx="1658499" cy="3311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" name="Shape 66"/>
              <p:cNvSpPr/>
              <p:nvPr/>
            </p:nvSpPr>
            <p:spPr>
              <a:xfrm>
                <a:off x="4940800" y="1723375"/>
                <a:ext cx="1452900" cy="24870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67" name="Shape 67"/>
            <p:cNvPicPr preferRelativeResize="0"/>
            <p:nvPr/>
          </p:nvPicPr>
          <p:blipFill rotWithShape="1">
            <a:blip r:embed="rId5">
              <a:alphaModFix amt="87000"/>
            </a:blip>
            <a:srcRect b="0" l="47274" r="0" t="0"/>
            <a:stretch/>
          </p:blipFill>
          <p:spPr>
            <a:xfrm>
              <a:off x="3788910" y="1230379"/>
              <a:ext cx="1524494" cy="2591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Shape 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48913" y="1950598"/>
              <a:ext cx="804498" cy="7891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Shape 6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07172" y="3027105"/>
              <a:ext cx="492449" cy="4830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0" name="Shape 70"/>
            <p:cNvCxnSpPr/>
            <p:nvPr/>
          </p:nvCxnSpPr>
          <p:spPr>
            <a:xfrm rot="10800000">
              <a:off x="4551161" y="2496307"/>
              <a:ext cx="0" cy="695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71" name="Shape 71"/>
            <p:cNvSpPr txBox="1"/>
            <p:nvPr/>
          </p:nvSpPr>
          <p:spPr>
            <a:xfrm>
              <a:off x="4165739" y="1203932"/>
              <a:ext cx="7752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Start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Flying</a:t>
              </a:r>
            </a:p>
          </p:txBody>
        </p:sp>
      </p:grpSp>
      <p:sp>
        <p:nvSpPr>
          <p:cNvPr id="72" name="Shape 72"/>
          <p:cNvSpPr txBox="1"/>
          <p:nvPr>
            <p:ph idx="1" type="subTitle"/>
          </p:nvPr>
        </p:nvSpPr>
        <p:spPr>
          <a:xfrm>
            <a:off x="1755900" y="3989875"/>
            <a:ext cx="5632200" cy="115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500">
                <a:latin typeface="Open Sans"/>
                <a:ea typeface="Open Sans"/>
                <a:cs typeface="Open Sans"/>
                <a:sym typeface="Open Sans"/>
              </a:rPr>
              <a:t>Let’s blow a virtual bubble </a:t>
            </a:r>
            <a:br>
              <a:rPr lang="en" sz="25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500">
                <a:latin typeface="Open Sans"/>
                <a:ea typeface="Open Sans"/>
                <a:cs typeface="Open Sans"/>
                <a:sym typeface="Open Sans"/>
              </a:rPr>
              <a:t>as far as you can!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GL 3D world + Map generator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4571875" y="1076275"/>
            <a:ext cx="44355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400"/>
              <a:t>Draw a large square first.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400"/>
              <a:t>Divide it into evenly-spaced small squares.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400"/>
              <a:t>Pick a point P among the vertices. Let h and r height and radius of the ‘hill’.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400"/>
              <a:t>For the points X = (x, y, z) such that |X-P| ≤ r, replace the value of y to</a:t>
            </a:r>
            <a:br>
              <a:rPr lang="en" sz="1400"/>
            </a:br>
            <a:r>
              <a:rPr lang="en" sz="1400"/>
              <a:t>y_new = max(h*exp(-(|X-P|/r)^2), y)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400"/>
              <a:t>This makes a ‘hill’ on the map.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400"/>
              <a:t>Modifying the formula gives us different kinds of hills. ex) ‘stairs’, ‘cliffs’, etc. </a:t>
            </a:r>
          </a:p>
        </p:txBody>
      </p:sp>
      <p:sp>
        <p:nvSpPr>
          <p:cNvPr id="234" name="Shape 234" title="01">
            <a:hlinkClick r:id="rId3"/>
          </p:cNvPr>
          <p:cNvSpPr/>
          <p:nvPr/>
        </p:nvSpPr>
        <p:spPr>
          <a:xfrm>
            <a:off x="405150" y="1204900"/>
            <a:ext cx="4166725" cy="312505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Rotate view by rotating Android device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5169000" y="1353225"/>
            <a:ext cx="3368400" cy="320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Gyroscope sensor</a:t>
            </a:r>
          </a:p>
        </p:txBody>
      </p:sp>
      <p:sp>
        <p:nvSpPr>
          <p:cNvPr id="241" name="Shape 241" title="VID 20161012 225646">
            <a:hlinkClick r:id="rId3"/>
          </p:cNvPr>
          <p:cNvSpPr/>
          <p:nvPr/>
        </p:nvSpPr>
        <p:spPr>
          <a:xfrm>
            <a:off x="491600" y="1353225"/>
            <a:ext cx="4275574" cy="3206674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Move object by blowing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5377625" y="1152475"/>
            <a:ext cx="3454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Android microphone → sound level → </a:t>
            </a:r>
            <a:br>
              <a:rPr lang="en"/>
            </a:br>
            <a:r>
              <a:rPr lang="en"/>
              <a:t>translation matrix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 title="ko">
            <a:hlinkClick r:id="rId3"/>
          </p:cNvPr>
          <p:cNvSpPr/>
          <p:nvPr/>
        </p:nvSpPr>
        <p:spPr>
          <a:xfrm>
            <a:off x="311700" y="1315425"/>
            <a:ext cx="4346325" cy="3259749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Advanced map generator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311700" y="1152475"/>
            <a:ext cx="4890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How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Perlin noise (gradient noise)</a:t>
            </a:r>
            <a:br>
              <a:rPr lang="en"/>
            </a:br>
            <a:r>
              <a:rPr lang="en"/>
              <a:t>* </a:t>
            </a:r>
            <a:r>
              <a:rPr lang="en" sz="1100"/>
              <a:t>Ken Perlin. 1985. An image synthesizer. In Proceedings of the 12th annual conference on Computer graphics and interactive techniques (SIGGRAPH '85). ACM, New York, NY, USA, 287-296. </a:t>
            </a:r>
            <a:br>
              <a:rPr lang="en" sz="1100"/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Trials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Diamond algorithm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etc.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Shape 255" title="mapgen filled">
            <a:hlinkClick r:id="rId3"/>
          </p:cNvPr>
          <p:cNvSpPr/>
          <p:nvPr/>
        </p:nvSpPr>
        <p:spPr>
          <a:xfrm>
            <a:off x="5911675" y="251962"/>
            <a:ext cx="3156124" cy="2367087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6" name="Shape 256" title="mapgen notfilled">
            <a:hlinkClick r:id="rId5"/>
          </p:cNvPr>
          <p:cNvSpPr/>
          <p:nvPr/>
        </p:nvSpPr>
        <p:spPr>
          <a:xfrm>
            <a:off x="5911675" y="2700200"/>
            <a:ext cx="3156124" cy="2367087"/>
          </a:xfrm>
          <a:prstGeom prst="rect">
            <a:avLst/>
          </a:prstGeom>
          <a:blipFill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57" name="Shape 2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7700" y="2656450"/>
            <a:ext cx="1314900" cy="13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Environmental texture mapping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311700" y="1152475"/>
            <a:ext cx="4244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How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Cube maps</a:t>
            </a:r>
          </a:p>
        </p:txBody>
      </p:sp>
      <p:sp>
        <p:nvSpPr>
          <p:cNvPr id="264" name="Shape 264" title="bandicam 2016 11 03 01 49 43 231">
            <a:hlinkClick r:id="rId3"/>
          </p:cNvPr>
          <p:cNvSpPr/>
          <p:nvPr/>
        </p:nvSpPr>
        <p:spPr>
          <a:xfrm>
            <a:off x="813725" y="2038849"/>
            <a:ext cx="3933274" cy="2949949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65" name="Shape 265"/>
          <p:cNvPicPr preferRelativeResize="0"/>
          <p:nvPr/>
        </p:nvPicPr>
        <p:blipFill rotWithShape="1">
          <a:blip r:embed="rId5">
            <a:alphaModFix/>
          </a:blip>
          <a:srcRect b="0" l="0" r="0" t="-8038"/>
          <a:stretch/>
        </p:blipFill>
        <p:spPr>
          <a:xfrm>
            <a:off x="5066000" y="2144300"/>
            <a:ext cx="3645500" cy="27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Collision detection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311700" y="1152475"/>
            <a:ext cx="4258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How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bounding box/sphere</a:t>
            </a:r>
          </a:p>
        </p:txBody>
      </p:sp>
      <p:sp>
        <p:nvSpPr>
          <p:cNvPr id="272" name="Shape 272" title="KakaoTalk Video 20161103 0158 20 853">
            <a:hlinkClick r:id="rId3"/>
          </p:cNvPr>
          <p:cNvSpPr/>
          <p:nvPr/>
        </p:nvSpPr>
        <p:spPr>
          <a:xfrm>
            <a:off x="344750" y="1838000"/>
            <a:ext cx="4258800" cy="3194099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73" name="Shape 273"/>
          <p:cNvGrpSpPr/>
          <p:nvPr/>
        </p:nvGrpSpPr>
        <p:grpSpPr>
          <a:xfrm>
            <a:off x="4989320" y="2824057"/>
            <a:ext cx="4307085" cy="2319438"/>
            <a:chOff x="1802794" y="1228174"/>
            <a:chExt cx="7341205" cy="3915325"/>
          </a:xfrm>
        </p:grpSpPr>
        <p:grpSp>
          <p:nvGrpSpPr>
            <p:cNvPr id="274" name="Shape 274"/>
            <p:cNvGrpSpPr/>
            <p:nvPr/>
          </p:nvGrpSpPr>
          <p:grpSpPr>
            <a:xfrm>
              <a:off x="1802794" y="1415037"/>
              <a:ext cx="1533666" cy="3062547"/>
              <a:chOff x="2669589" y="1633399"/>
              <a:chExt cx="1740429" cy="3475428"/>
            </a:xfrm>
          </p:grpSpPr>
          <p:grpSp>
            <p:nvGrpSpPr>
              <p:cNvPr id="275" name="Shape 275"/>
              <p:cNvGrpSpPr/>
              <p:nvPr/>
            </p:nvGrpSpPr>
            <p:grpSpPr>
              <a:xfrm>
                <a:off x="2669589" y="1633399"/>
                <a:ext cx="1740429" cy="3475428"/>
                <a:chOff x="4838000" y="1257050"/>
                <a:chExt cx="1658499" cy="3311824"/>
              </a:xfrm>
            </p:grpSpPr>
            <p:pic>
              <p:nvPicPr>
                <p:cNvPr id="276" name="Shape 276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838000" y="1257050"/>
                  <a:ext cx="1658499" cy="33118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7" name="Shape 277"/>
                <p:cNvSpPr/>
                <p:nvPr/>
              </p:nvSpPr>
              <p:spPr>
                <a:xfrm>
                  <a:off x="4940800" y="1723375"/>
                  <a:ext cx="1452900" cy="2487000"/>
                </a:xfrm>
                <a:prstGeom prst="rect">
                  <a:avLst/>
                </a:prstGeom>
                <a:solidFill>
                  <a:srgbClr val="EEEEE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278" name="Shape 278"/>
              <p:cNvPicPr preferRelativeResize="0"/>
              <p:nvPr/>
            </p:nvPicPr>
            <p:blipFill rotWithShape="1">
              <a:blip r:embed="rId6">
                <a:alphaModFix amt="87000"/>
              </a:blip>
              <a:srcRect b="0" l="47274" r="0" t="0"/>
              <a:stretch/>
            </p:blipFill>
            <p:spPr>
              <a:xfrm>
                <a:off x="2769823" y="2122712"/>
                <a:ext cx="1535409" cy="26099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9" name="Shape 27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062913" y="2825074"/>
                <a:ext cx="953799" cy="935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0" name="Shape 280"/>
            <p:cNvGrpSpPr/>
            <p:nvPr/>
          </p:nvGrpSpPr>
          <p:grpSpPr>
            <a:xfrm>
              <a:off x="3584236" y="1415077"/>
              <a:ext cx="1533708" cy="3062630"/>
              <a:chOff x="3838345" y="1574856"/>
              <a:chExt cx="1377375" cy="2750454"/>
            </a:xfrm>
          </p:grpSpPr>
          <p:grpSp>
            <p:nvGrpSpPr>
              <p:cNvPr id="281" name="Shape 281"/>
              <p:cNvGrpSpPr/>
              <p:nvPr/>
            </p:nvGrpSpPr>
            <p:grpSpPr>
              <a:xfrm>
                <a:off x="3838345" y="1574856"/>
                <a:ext cx="1377375" cy="2750454"/>
                <a:chOff x="2669589" y="1633399"/>
                <a:chExt cx="1740429" cy="3475428"/>
              </a:xfrm>
            </p:grpSpPr>
            <p:grpSp>
              <p:nvGrpSpPr>
                <p:cNvPr id="282" name="Shape 282"/>
                <p:cNvGrpSpPr/>
                <p:nvPr/>
              </p:nvGrpSpPr>
              <p:grpSpPr>
                <a:xfrm>
                  <a:off x="2669589" y="1633399"/>
                  <a:ext cx="1740429" cy="3475428"/>
                  <a:chOff x="4838000" y="1257050"/>
                  <a:chExt cx="1658499" cy="3311824"/>
                </a:xfrm>
              </p:grpSpPr>
              <p:pic>
                <p:nvPicPr>
                  <p:cNvPr id="283" name="Shape 283"/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>
                    <a:off x="4838000" y="1257050"/>
                    <a:ext cx="1658499" cy="33118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84" name="Shape 284"/>
                  <p:cNvSpPr/>
                  <p:nvPr/>
                </p:nvSpPr>
                <p:spPr>
                  <a:xfrm>
                    <a:off x="4940800" y="1723375"/>
                    <a:ext cx="1452900" cy="2487000"/>
                  </a:xfrm>
                  <a:prstGeom prst="rec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pic>
              <p:nvPicPr>
                <p:cNvPr id="285" name="Shape 285"/>
                <p:cNvPicPr preferRelativeResize="0"/>
                <p:nvPr/>
              </p:nvPicPr>
              <p:blipFill rotWithShape="1">
                <a:blip r:embed="rId6">
                  <a:alphaModFix amt="87000"/>
                </a:blip>
                <a:srcRect b="0" l="72624" r="10700" t="68373"/>
                <a:stretch/>
              </p:blipFill>
              <p:spPr>
                <a:xfrm>
                  <a:off x="2769823" y="2122712"/>
                  <a:ext cx="1535409" cy="26099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86" name="Shape 286"/>
              <p:cNvPicPr preferRelativeResize="0"/>
              <p:nvPr/>
            </p:nvPicPr>
            <p:blipFill>
              <a:blip r:embed="rId8">
                <a:alphaModFix amt="68000"/>
              </a:blip>
              <a:stretch>
                <a:fillRect/>
              </a:stretch>
            </p:blipFill>
            <p:spPr>
              <a:xfrm>
                <a:off x="3970699" y="2745932"/>
                <a:ext cx="1112674" cy="1120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7" name="Shape 28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77499" y="3415100"/>
              <a:ext cx="3866499" cy="172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Shape 288"/>
            <p:cNvPicPr preferRelativeResize="0"/>
            <p:nvPr/>
          </p:nvPicPr>
          <p:blipFill>
            <a:blip r:embed="rId10">
              <a:alphaModFix amt="80000"/>
            </a:blip>
            <a:stretch>
              <a:fillRect/>
            </a:stretch>
          </p:blipFill>
          <p:spPr>
            <a:xfrm>
              <a:off x="5746725" y="1228174"/>
              <a:ext cx="2638274" cy="2852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Shape 289"/>
            <p:cNvSpPr txBox="1"/>
            <p:nvPr/>
          </p:nvSpPr>
          <p:spPr>
            <a:xfrm>
              <a:off x="3891487" y="2131825"/>
              <a:ext cx="9192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2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3.4km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Spring-mass model</a:t>
            </a:r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311700" y="1152475"/>
            <a:ext cx="4251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How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Spring-mass model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Future work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Dragging force to decrease oscillation.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Gravity.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Breath (wind) pressure.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etc.</a:t>
            </a: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3620924"/>
            <a:ext cx="2710551" cy="13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950" y="3597081"/>
            <a:ext cx="1427949" cy="143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 title="my3">
            <a:hlinkClick r:id="rId5"/>
          </p:cNvPr>
          <p:cNvSpPr/>
          <p:nvPr/>
        </p:nvSpPr>
        <p:spPr>
          <a:xfrm>
            <a:off x="4563300" y="1619250"/>
            <a:ext cx="4495800" cy="3371850"/>
          </a:xfrm>
          <a:prstGeom prst="rect">
            <a:avLst/>
          </a:prstGeom>
          <a:blipFill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schedule</a:t>
            </a:r>
          </a:p>
        </p:txBody>
      </p:sp>
      <p:cxnSp>
        <p:nvCxnSpPr>
          <p:cNvPr id="78" name="Shape 78"/>
          <p:cNvCxnSpPr>
            <a:endCxn id="79" idx="2"/>
          </p:cNvCxnSpPr>
          <p:nvPr/>
        </p:nvCxnSpPr>
        <p:spPr>
          <a:xfrm>
            <a:off x="1476534" y="2403304"/>
            <a:ext cx="681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0" name="Shape 80"/>
          <p:cNvSpPr/>
          <p:nvPr/>
        </p:nvSpPr>
        <p:spPr>
          <a:xfrm>
            <a:off x="240450" y="1487325"/>
            <a:ext cx="1236000" cy="183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Step 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Project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Setup</a:t>
            </a:r>
          </a:p>
        </p:txBody>
      </p:sp>
      <p:sp>
        <p:nvSpPr>
          <p:cNvPr id="81" name="Shape 81"/>
          <p:cNvSpPr/>
          <p:nvPr/>
        </p:nvSpPr>
        <p:spPr>
          <a:xfrm>
            <a:off x="1909275" y="1487325"/>
            <a:ext cx="1236000" cy="183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Step 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Basic graphics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&amp;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physics</a:t>
            </a:r>
          </a:p>
        </p:txBody>
      </p:sp>
      <p:sp>
        <p:nvSpPr>
          <p:cNvPr id="82" name="Shape 82"/>
          <p:cNvSpPr/>
          <p:nvPr/>
        </p:nvSpPr>
        <p:spPr>
          <a:xfrm>
            <a:off x="3578100" y="1487325"/>
            <a:ext cx="1236000" cy="183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Step 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Advanced graphics</a:t>
            </a:r>
          </a:p>
        </p:txBody>
      </p:sp>
      <p:sp>
        <p:nvSpPr>
          <p:cNvPr id="83" name="Shape 83"/>
          <p:cNvSpPr/>
          <p:nvPr/>
        </p:nvSpPr>
        <p:spPr>
          <a:xfrm>
            <a:off x="6894938" y="1487325"/>
            <a:ext cx="1277700" cy="183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Step 5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rPr lang="en" sz="1500"/>
              <a:t>Beta ver.</a:t>
            </a:r>
          </a:p>
        </p:txBody>
      </p:sp>
      <p:sp>
        <p:nvSpPr>
          <p:cNvPr id="84" name="Shape 84"/>
          <p:cNvSpPr/>
          <p:nvPr/>
        </p:nvSpPr>
        <p:spPr>
          <a:xfrm>
            <a:off x="1616604" y="2327091"/>
            <a:ext cx="152400" cy="1524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3285410" y="2327104"/>
            <a:ext cx="152400" cy="1524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4954246" y="2327104"/>
            <a:ext cx="152400" cy="1524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6623059" y="2327104"/>
            <a:ext cx="152400" cy="1524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8" name="Shape 88"/>
          <p:cNvCxnSpPr>
            <a:stCxn id="84" idx="4"/>
            <a:endCxn id="89" idx="0"/>
          </p:cNvCxnSpPr>
          <p:nvPr/>
        </p:nvCxnSpPr>
        <p:spPr>
          <a:xfrm>
            <a:off x="1692804" y="2479491"/>
            <a:ext cx="0" cy="17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9" name="Shape 89"/>
          <p:cNvSpPr/>
          <p:nvPr/>
        </p:nvSpPr>
        <p:spPr>
          <a:xfrm>
            <a:off x="1074875" y="4186223"/>
            <a:ext cx="1236000" cy="44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Presentation 1 (10/13)</a:t>
            </a:r>
          </a:p>
        </p:txBody>
      </p:sp>
      <p:cxnSp>
        <p:nvCxnSpPr>
          <p:cNvPr id="90" name="Shape 90"/>
          <p:cNvCxnSpPr>
            <a:stCxn id="85" idx="4"/>
            <a:endCxn id="91" idx="0"/>
          </p:cNvCxnSpPr>
          <p:nvPr/>
        </p:nvCxnSpPr>
        <p:spPr>
          <a:xfrm>
            <a:off x="3361610" y="2479504"/>
            <a:ext cx="0" cy="17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2" name="Shape 92"/>
          <p:cNvCxnSpPr>
            <a:stCxn id="86" idx="4"/>
            <a:endCxn id="93" idx="0"/>
          </p:cNvCxnSpPr>
          <p:nvPr/>
        </p:nvCxnSpPr>
        <p:spPr>
          <a:xfrm>
            <a:off x="5030446" y="2479504"/>
            <a:ext cx="0" cy="17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4" name="Shape 94"/>
          <p:cNvCxnSpPr>
            <a:stCxn id="87" idx="4"/>
            <a:endCxn id="95" idx="0"/>
          </p:cNvCxnSpPr>
          <p:nvPr/>
        </p:nvCxnSpPr>
        <p:spPr>
          <a:xfrm>
            <a:off x="6699259" y="2479504"/>
            <a:ext cx="300" cy="17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1" name="Shape 91"/>
          <p:cNvSpPr/>
          <p:nvPr/>
        </p:nvSpPr>
        <p:spPr>
          <a:xfrm>
            <a:off x="2743679" y="4186223"/>
            <a:ext cx="1236000" cy="44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Presentation 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(11/03)</a:t>
            </a:r>
          </a:p>
        </p:txBody>
      </p:sp>
      <p:sp>
        <p:nvSpPr>
          <p:cNvPr id="93" name="Shape 93"/>
          <p:cNvSpPr/>
          <p:nvPr/>
        </p:nvSpPr>
        <p:spPr>
          <a:xfrm>
            <a:off x="4412549" y="4186223"/>
            <a:ext cx="1236000" cy="4437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Presentation 3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(11/17)</a:t>
            </a:r>
          </a:p>
        </p:txBody>
      </p:sp>
      <p:sp>
        <p:nvSpPr>
          <p:cNvPr id="95" name="Shape 95"/>
          <p:cNvSpPr/>
          <p:nvPr/>
        </p:nvSpPr>
        <p:spPr>
          <a:xfrm>
            <a:off x="6081421" y="4186223"/>
            <a:ext cx="1235999" cy="44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Presentation 4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(12/01)</a:t>
            </a:r>
          </a:p>
        </p:txBody>
      </p:sp>
      <p:sp>
        <p:nvSpPr>
          <p:cNvPr id="79" name="Shape 79"/>
          <p:cNvSpPr/>
          <p:nvPr/>
        </p:nvSpPr>
        <p:spPr>
          <a:xfrm>
            <a:off x="8291934" y="2327104"/>
            <a:ext cx="152400" cy="1524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6" name="Shape 96"/>
          <p:cNvCxnSpPr>
            <a:stCxn id="79" idx="4"/>
            <a:endCxn id="97" idx="0"/>
          </p:cNvCxnSpPr>
          <p:nvPr/>
        </p:nvCxnSpPr>
        <p:spPr>
          <a:xfrm>
            <a:off x="8368134" y="2479504"/>
            <a:ext cx="300" cy="17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7" name="Shape 97"/>
          <p:cNvSpPr/>
          <p:nvPr/>
        </p:nvSpPr>
        <p:spPr>
          <a:xfrm>
            <a:off x="7750298" y="4186223"/>
            <a:ext cx="1236000" cy="44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Final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(12/14)</a:t>
            </a:r>
          </a:p>
        </p:txBody>
      </p:sp>
      <p:sp>
        <p:nvSpPr>
          <p:cNvPr id="98" name="Shape 98"/>
          <p:cNvSpPr/>
          <p:nvPr/>
        </p:nvSpPr>
        <p:spPr>
          <a:xfrm>
            <a:off x="5246925" y="1487325"/>
            <a:ext cx="1236000" cy="183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Step 4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Alpha ver.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 3: Advanced graphics &amp; rough usability test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152475"/>
            <a:ext cx="4754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Detailed map with texture</a:t>
            </a:r>
          </a:p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More natural look of bubble</a:t>
            </a:r>
          </a:p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Natural control of bubble by blowing</a:t>
            </a:r>
          </a:p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Collision detection between bubble and map</a:t>
            </a:r>
          </a:p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Rough</a:t>
            </a:r>
            <a:r>
              <a:rPr lang="en" sz="1600"/>
              <a:t> usability test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Detailed map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4259400" cy="254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Make the map more realistic!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Add ‘sea’ on the specific height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Apply Texture mapping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Blinn-phong shading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Haze effect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Alpha blending</a:t>
            </a:r>
          </a:p>
        </p:txBody>
      </p:sp>
      <p:pic>
        <p:nvPicPr>
          <p:cNvPr descr="1.PNG"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025" y="314712"/>
            <a:ext cx="2412425" cy="45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Detailed map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152475"/>
            <a:ext cx="4259400" cy="254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Make the map more realistic!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b="1" lang="en" sz="1600"/>
              <a:t>Add ‘sea’ on the specific height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Apply Texture mapping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Blinn-phong shading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Haze effect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Alpha blending</a:t>
            </a:r>
          </a:p>
        </p:txBody>
      </p:sp>
      <p:pic>
        <p:nvPicPr>
          <p:cNvPr descr="2.PNG"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700" y="344800"/>
            <a:ext cx="2411725" cy="45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Detailed map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152475"/>
            <a:ext cx="4259400" cy="254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Make the map more realistic!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Add ‘sea’ on the specific height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b="1" lang="en" sz="1600"/>
              <a:t>Apply Texture mapping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Blinn-phong shading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Haze effect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Alpha blending</a:t>
            </a:r>
          </a:p>
        </p:txBody>
      </p:sp>
      <p:pic>
        <p:nvPicPr>
          <p:cNvPr descr="3.PNG"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199" y="279912"/>
            <a:ext cx="2472774" cy="4583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rrain.jpg"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247725" y="3697374"/>
            <a:ext cx="1341150" cy="1341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uewater.jpg" id="127" name="Shape 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7125" y="3678825"/>
            <a:ext cx="1378237" cy="1378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Shape 128"/>
          <p:cNvCxnSpPr/>
          <p:nvPr/>
        </p:nvCxnSpPr>
        <p:spPr>
          <a:xfrm flipH="1" rot="10800000">
            <a:off x="4128800" y="3125700"/>
            <a:ext cx="2484300" cy="1259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9" name="Shape 129"/>
          <p:cNvCxnSpPr/>
          <p:nvPr/>
        </p:nvCxnSpPr>
        <p:spPr>
          <a:xfrm flipH="1" rot="10800000">
            <a:off x="2122725" y="2356100"/>
            <a:ext cx="4000500" cy="186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Detailed map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11700" y="1152475"/>
            <a:ext cx="4259400" cy="254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Make the map more realistic!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Add ‘sea’ on the specific height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Apply Texture mapping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b="1" lang="en" sz="1600"/>
              <a:t>Blinn-phong shading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Haze effect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Alpha blending</a:t>
            </a:r>
          </a:p>
        </p:txBody>
      </p:sp>
      <p:pic>
        <p:nvPicPr>
          <p:cNvPr descr="4.PNG"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083" y="368825"/>
            <a:ext cx="2440642" cy="46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Detailed map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152475"/>
            <a:ext cx="4259400" cy="254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Make the map more realistic!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Add ‘sea’ on the specific height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Apply Texture mapping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Blinn-phong shading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b="1" lang="en" sz="1600"/>
              <a:t>Haze effect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Alpha blending</a:t>
            </a:r>
          </a:p>
        </p:txBody>
      </p:sp>
      <p:pic>
        <p:nvPicPr>
          <p:cNvPr descr="캡처.PNG"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700" y="177687"/>
            <a:ext cx="2519650" cy="478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606500" y="3930525"/>
            <a:ext cx="4443600" cy="46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600"/>
              <a:t>finalColor = </a:t>
            </a:r>
            <a:r>
              <a:rPr i="1" lang="en" sz="1600"/>
              <a:t>r</a:t>
            </a:r>
            <a:r>
              <a:rPr i="1" lang="en" sz="1600"/>
              <a:t> * originalColor + (1 - </a:t>
            </a:r>
            <a:r>
              <a:rPr i="1" lang="en" sz="1600"/>
              <a:t>r</a:t>
            </a:r>
            <a:r>
              <a:rPr i="1" lang="en" sz="1600"/>
              <a:t>) * fogColor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